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76" r:id="rId3"/>
    <p:sldId id="264" r:id="rId4"/>
    <p:sldId id="265" r:id="rId5"/>
    <p:sldId id="266" r:id="rId6"/>
    <p:sldId id="275" r:id="rId7"/>
    <p:sldId id="259" r:id="rId8"/>
    <p:sldId id="257" r:id="rId9"/>
    <p:sldId id="258" r:id="rId10"/>
    <p:sldId id="260" r:id="rId11"/>
    <p:sldId id="261" r:id="rId12"/>
    <p:sldId id="262" r:id="rId13"/>
    <p:sldId id="263" r:id="rId14"/>
    <p:sldId id="277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2555"/>
  </p:normalViewPr>
  <p:slideViewPr>
    <p:cSldViewPr snapToGrid="0" snapToObjects="1">
      <p:cViewPr varScale="1">
        <p:scale>
          <a:sx n="62" d="100"/>
          <a:sy n="62" d="100"/>
        </p:scale>
        <p:origin x="115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21E36-48A3-4FE6-B033-B2C77212289B}" type="datetimeFigureOut">
              <a:rPr lang="it-IT" smtClean="0"/>
              <a:t>22/10/21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AB6A0-5051-489E-9CA5-F0C2F2BBD9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0651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DAB6A0-5051-489E-9CA5-F0C2F2BBD9B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9944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CE4D71-DF6C-DC4A-B61B-2EFA7065A6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EA0FB03-2D1F-F54D-808A-4B768BF680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D2D834F-A880-1249-9346-7BCA80973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D15-0358-CE4B-B1D0-FD394CF03D4B}" type="datetimeFigureOut">
              <a:rPr lang="it-IT" smtClean="0"/>
              <a:t>22/10/21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483AE62-1498-B840-97ED-F628A61B2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0B0DEB-DD9A-B449-AA65-A87FDD4BC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87F-7C5B-4B4A-9332-2F38B02984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2690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2F50D7-8BA4-C64A-A1BC-1DE286F2D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DDC54CC-96B1-DC41-9265-3EFDD6062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75726F-A766-294D-90F4-7BBC39AE8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D15-0358-CE4B-B1D0-FD394CF03D4B}" type="datetimeFigureOut">
              <a:rPr lang="it-IT" smtClean="0"/>
              <a:t>22/10/21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5D20E4B-E120-AD42-972E-8F72E2AD2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98C56E-C523-A84C-81F1-482BF4699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87F-7C5B-4B4A-9332-2F38B02984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447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081AA40-E303-5C47-AFCE-687CB40735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E9308C8-AFEA-F241-AA3A-36AE89394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9FA045-5024-814C-B881-44F0D8129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D15-0358-CE4B-B1D0-FD394CF03D4B}" type="datetimeFigureOut">
              <a:rPr lang="it-IT" smtClean="0"/>
              <a:t>22/10/21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3C63F7-72D5-8E4E-850D-2666D94A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88895A-67DC-F54E-AD75-DF17EBD40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87F-7C5B-4B4A-9332-2F38B02984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5420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FD9F9E-307E-7C40-A99A-6B5AF9BBB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2EF197-3274-F144-8D83-545D9FE49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6F1CE8-1359-1840-B69A-EE0DE1F8F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D15-0358-CE4B-B1D0-FD394CF03D4B}" type="datetimeFigureOut">
              <a:rPr lang="it-IT" smtClean="0"/>
              <a:t>22/10/21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D52B9BB-44DA-464B-AEAE-9D9C472EA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CD56DB-45D7-7543-9F1A-9F0E8D1E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87F-7C5B-4B4A-9332-2F38B02984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6138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A47852-5F42-2247-A660-38185B5C8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6E89F48-E78A-8546-A8C9-1A529038E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B42E47-4616-5B42-8109-AFF669AEF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D15-0358-CE4B-B1D0-FD394CF03D4B}" type="datetimeFigureOut">
              <a:rPr lang="it-IT" smtClean="0"/>
              <a:t>22/10/21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2D73E3-B7F2-7843-BE20-836E296E6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3C7E5A-578C-6F4E-BC9C-7A4600E83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87F-7C5B-4B4A-9332-2F38B02984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0146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626219-6478-0E47-A764-1BC188194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40547C-D719-8944-A607-046298E02B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2782A47-DF51-0745-A599-640AB4259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6594182-F7A1-5A49-AFB7-F94803F12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D15-0358-CE4B-B1D0-FD394CF03D4B}" type="datetimeFigureOut">
              <a:rPr lang="it-IT" smtClean="0"/>
              <a:t>22/10/21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6F19F3E-787D-3E4F-B199-A2926E637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CE2F362-5F35-7745-973A-E64BA5DA0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87F-7C5B-4B4A-9332-2F38B02984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9494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0D4788-548D-AD41-A19D-AA608FEE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9FB5989-30B5-014E-A94C-8A851FB20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F206A2-E7B3-264D-90A6-CEB2A8D32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4F03C22-7E4F-6B49-A602-84A83695D1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5C034F7-6FDD-2848-9AD2-CBFA79FFBE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2761496-DEB6-A346-B6D8-9B339057D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D15-0358-CE4B-B1D0-FD394CF03D4B}" type="datetimeFigureOut">
              <a:rPr lang="it-IT" smtClean="0"/>
              <a:t>22/10/21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FE829F2-09A3-ED4C-9D41-710E4067E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E2A8A00-379A-4C4A-819D-2CAB82860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87F-7C5B-4B4A-9332-2F38B02984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010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E9551B-8E59-8F47-B09F-DD4801929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7EE845A-CD48-914F-B788-1ECAB27FB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D15-0358-CE4B-B1D0-FD394CF03D4B}" type="datetimeFigureOut">
              <a:rPr lang="it-IT" smtClean="0"/>
              <a:t>22/10/21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92DDFA6-F0C5-B040-BBF7-0F6E25E47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ECB1C9F-1E46-1647-B409-9D8A651DF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87F-7C5B-4B4A-9332-2F38B02984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956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82376ED-0621-1340-A94D-379BA46AA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D15-0358-CE4B-B1D0-FD394CF03D4B}" type="datetimeFigureOut">
              <a:rPr lang="it-IT" smtClean="0"/>
              <a:t>22/10/21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8FAA5C8-7CF9-7A4B-A553-4450AD15E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0E02B13-EE88-9C4B-B6CF-4DF89796F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87F-7C5B-4B4A-9332-2F38B02984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5037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6CB8F9-0989-1B45-9A8B-C408E16AD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39F3C4-93CC-934C-B71B-D227B183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C177C80-DABE-D641-AEDB-111D91C7F2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4F12437-C4ED-1847-9978-CA1896853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D15-0358-CE4B-B1D0-FD394CF03D4B}" type="datetimeFigureOut">
              <a:rPr lang="it-IT" smtClean="0"/>
              <a:t>22/10/21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7CA15EF-8DE1-7D4A-8FBD-1F0D160A1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8B8DC2-7999-3C41-9D6C-DA3BCB542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87F-7C5B-4B4A-9332-2F38B02984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8541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A92D3F-5FB0-E64A-B7D0-6FE1B7BE8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FEEEB66-1CD0-5641-8BA3-EB3073B193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EB9DE2E-095F-C540-AC20-F640F3AF1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10CD0A6-4F12-2342-AFCD-E5EB88DD1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1D15-0358-CE4B-B1D0-FD394CF03D4B}" type="datetimeFigureOut">
              <a:rPr lang="it-IT" smtClean="0"/>
              <a:t>22/10/21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0F5BD0F-ED75-8149-9A77-EDE8F2B7A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5031DD7-F4B6-EB48-B36D-E4F059FB3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A87F-7C5B-4B4A-9332-2F38B02984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898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2478158-F700-7F40-BAFD-E3BEDC19D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BC5F40E-B617-C74B-952D-F4980B2FE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7E977C-A43D-E247-998A-FE1A9BDE13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41D15-0358-CE4B-B1D0-FD394CF03D4B}" type="datetimeFigureOut">
              <a:rPr lang="it-IT" smtClean="0"/>
              <a:t>22/10/21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77D1AB-E0F6-604A-83B7-EE2F6C2AC7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A1C5D14-42A1-F747-B8BE-0EF1D2C6F0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9A87F-7C5B-4B4A-9332-2F38B02984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9174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86AB2E9-DA0F-4730-98D6-716AE64C42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789" y="281578"/>
            <a:ext cx="3076422" cy="205707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8E41E232-1915-4C40-B08B-AD2EC797C77E}"/>
              </a:ext>
            </a:extLst>
          </p:cNvPr>
          <p:cNvSpPr txBox="1"/>
          <p:nvPr/>
        </p:nvSpPr>
        <p:spPr>
          <a:xfrm>
            <a:off x="239731" y="2338648"/>
            <a:ext cx="1171253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</a:rPr>
              <a:t>Rete Dafne Sardegna </a:t>
            </a:r>
            <a:r>
              <a:rPr lang="it-IT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</a:rPr>
              <a:t>nasce ad ottobre 2018, grazie al sostegno della Fondazione di Sardegna, e offre gratuitamente i diversi servizi a supporto delle vittime di qualsiasi reato, di ogni età, nazionalità, condizione economica e sociale,  costituisce attuazione alla Direttiva 2012/29/UE </a:t>
            </a:r>
            <a:r>
              <a:rPr lang="it-IT" sz="1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</a:rPr>
              <a:t>“Norme minime in materia di diritti, assistenza e protezione delle vittime di reato”.</a:t>
            </a:r>
          </a:p>
          <a:p>
            <a:pPr algn="just"/>
            <a:r>
              <a:rPr lang="it-IT" dirty="0">
                <a:latin typeface="Bookman Old Style" panose="02050604050505020204" pitchFamily="18" charset="0"/>
              </a:rPr>
              <a:t>E’ la terza Rete Dafne a svilupparsi, dopo Rete Dafne Torino, nata nel 2008 e Rete Dafne Firenze, nata nel 2016.</a:t>
            </a:r>
          </a:p>
          <a:p>
            <a:pPr algn="just"/>
            <a:r>
              <a:rPr lang="it-IT" dirty="0">
                <a:latin typeface="Bookman Old Style" panose="02050604050505020204" pitchFamily="18" charset="0"/>
              </a:rPr>
              <a:t>Le prime sedi in Sardegna sono state istituite a Sassari e Cagliari.</a:t>
            </a:r>
          </a:p>
          <a:p>
            <a:pPr algn="just"/>
            <a:r>
              <a:rPr lang="it-IT" dirty="0">
                <a:latin typeface="Bookman Old Style" panose="02050604050505020204" pitchFamily="18" charset="0"/>
              </a:rPr>
              <a:t>Nel 2021, grazie alla collaborazione con la Regione Sardegna, attraverso il progetto «Filigrana», sono state aperte nuove sedi ad Olbia, Nuoro, Oristano Lanusei.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812990B-08AF-459F-9170-874918E9C694}"/>
              </a:ext>
            </a:extLst>
          </p:cNvPr>
          <p:cNvSpPr txBox="1"/>
          <p:nvPr/>
        </p:nvSpPr>
        <p:spPr>
          <a:xfrm>
            <a:off x="239731" y="5099094"/>
            <a:ext cx="117125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latin typeface="Bookman Old Style" panose="02050604050505020204" pitchFamily="18" charset="0"/>
              </a:rPr>
              <a:t>«Nel corso degli ultimi decenni si sono accumulati grossi debiti nei confronti delle vittime di reato, debiti non solo di carattere patrimoniale, ma anche di carattere affettivo e morale: la società e il sistema penale tendono a ignorare la figura della vittima e a concentrare l’attenzione sulla figura del reo, soprattutto dopo la sua condanna e carcerazione»</a:t>
            </a:r>
          </a:p>
          <a:p>
            <a:r>
              <a:rPr lang="it-IT" dirty="0">
                <a:latin typeface="Bookman Old Style" panose="02050604050505020204" pitchFamily="18" charset="0"/>
              </a:rPr>
              <a:t>Marco Monzani, La scienza del crimine, 2015</a:t>
            </a:r>
          </a:p>
        </p:txBody>
      </p:sp>
    </p:spTree>
    <p:extLst>
      <p:ext uri="{BB962C8B-B14F-4D97-AF65-F5344CB8AC3E}">
        <p14:creationId xmlns:p14="http://schemas.microsoft.com/office/powerpoint/2010/main" val="3583461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117FCC3B-8081-FD48-B7D2-C0FBEA7E2A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107188"/>
              </p:ext>
            </p:extLst>
          </p:nvPr>
        </p:nvGraphicFramePr>
        <p:xfrm>
          <a:off x="565150" y="2375694"/>
          <a:ext cx="3000375" cy="579120"/>
        </p:xfrm>
        <a:graphic>
          <a:graphicData uri="http://schemas.openxmlformats.org/drawingml/2006/table">
            <a:tbl>
              <a:tblPr/>
              <a:tblGrid>
                <a:gridCol w="1504950">
                  <a:extLst>
                    <a:ext uri="{9D8B030D-6E8A-4147-A177-3AD203B41FA5}">
                      <a16:colId xmlns:a16="http://schemas.microsoft.com/office/drawing/2014/main" val="3532043114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965720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MASCHI</a:t>
                      </a:r>
                      <a:endParaRPr lang="it-IT" sz="14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8</a:t>
                      </a:r>
                      <a:endParaRPr lang="it-IT" sz="1400" b="1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1688738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r>
                        <a:rPr lang="it-IT" sz="1400" b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FEMMINE</a:t>
                      </a:r>
                      <a:endParaRPr lang="it-IT" sz="1400" b="1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87</a:t>
                      </a:r>
                      <a:endParaRPr lang="it-IT" sz="14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96925"/>
                  </a:ext>
                </a:extLst>
              </a:tr>
            </a:tbl>
          </a:graphicData>
        </a:graphic>
      </p:graphicFrame>
      <p:pic>
        <p:nvPicPr>
          <p:cNvPr id="3" name="Immagine 2">
            <a:extLst>
              <a:ext uri="{FF2B5EF4-FFF2-40B4-BE49-F238E27FC236}">
                <a16:creationId xmlns:a16="http://schemas.microsoft.com/office/drawing/2014/main" id="{6BC1709D-9089-FB4E-A38E-9B73E6F13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150" y="3130550"/>
            <a:ext cx="11036300" cy="3492500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2EF2420E-91A9-E549-89B9-0D12D8D829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50" y="298450"/>
            <a:ext cx="2197100" cy="1460500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B1ED3BF5-4F19-874F-B27F-F524A7335E2E}"/>
              </a:ext>
            </a:extLst>
          </p:cNvPr>
          <p:cNvSpPr/>
          <p:nvPr/>
        </p:nvSpPr>
        <p:spPr>
          <a:xfrm>
            <a:off x="3014801" y="1467157"/>
            <a:ext cx="63401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000" b="1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MALTRATTAMENTI CONTRO FAMILIARI 2021</a:t>
            </a:r>
            <a:endParaRPr lang="it-IT" sz="2000" b="1" u="sng" dirty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061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BB06398A-7750-7543-A81C-D759F4D0DD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285239"/>
              </p:ext>
            </p:extLst>
          </p:nvPr>
        </p:nvGraphicFramePr>
        <p:xfrm>
          <a:off x="704849" y="2152174"/>
          <a:ext cx="3000375" cy="579120"/>
        </p:xfrm>
        <a:graphic>
          <a:graphicData uri="http://schemas.openxmlformats.org/drawingml/2006/table">
            <a:tbl>
              <a:tblPr/>
              <a:tblGrid>
                <a:gridCol w="1504950">
                  <a:extLst>
                    <a:ext uri="{9D8B030D-6E8A-4147-A177-3AD203B41FA5}">
                      <a16:colId xmlns:a16="http://schemas.microsoft.com/office/drawing/2014/main" val="229002337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612849233"/>
                    </a:ext>
                  </a:extLst>
                </a:gridCol>
              </a:tblGrid>
              <a:tr h="104775">
                <a:tc>
                  <a:txBody>
                    <a:bodyPr/>
                    <a:lstStyle/>
                    <a:p>
                      <a:r>
                        <a:rPr lang="it-IT" sz="1400" b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MASCHI</a:t>
                      </a:r>
                      <a:endParaRPr lang="it-IT" sz="1400" b="1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it-IT" sz="1400" b="1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2684654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r>
                        <a:rPr lang="it-IT" sz="1400" b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FEMMINE</a:t>
                      </a:r>
                      <a:endParaRPr lang="it-IT" sz="1400" b="1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9</a:t>
                      </a:r>
                      <a:endParaRPr lang="it-IT" sz="14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052209"/>
                  </a:ext>
                </a:extLst>
              </a:tr>
            </a:tbl>
          </a:graphicData>
        </a:graphic>
      </p:graphicFrame>
      <p:pic>
        <p:nvPicPr>
          <p:cNvPr id="3" name="Immagine 2">
            <a:extLst>
              <a:ext uri="{FF2B5EF4-FFF2-40B4-BE49-F238E27FC236}">
                <a16:creationId xmlns:a16="http://schemas.microsoft.com/office/drawing/2014/main" id="{C7D7E10A-68A0-5D4F-861F-C90E819921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49" y="3009900"/>
            <a:ext cx="10960100" cy="3505200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1D5E851F-CE73-AA43-A97D-6FC0A0D93878}"/>
              </a:ext>
            </a:extLst>
          </p:cNvPr>
          <p:cNvSpPr/>
          <p:nvPr/>
        </p:nvSpPr>
        <p:spPr>
          <a:xfrm>
            <a:off x="4523952" y="1275834"/>
            <a:ext cx="38298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000" b="1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VIOLENZA SESSUALE 2021</a:t>
            </a:r>
            <a:endParaRPr lang="it-IT" sz="2000" b="1" u="sng" dirty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37E104A-90C7-8A43-B263-90AF0A790B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50" y="413068"/>
            <a:ext cx="2197100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132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88B70B4E-0FC8-3D44-8B78-F2CBBB7997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073258"/>
              </p:ext>
            </p:extLst>
          </p:nvPr>
        </p:nvGraphicFramePr>
        <p:xfrm>
          <a:off x="673100" y="2317274"/>
          <a:ext cx="3000375" cy="579120"/>
        </p:xfrm>
        <a:graphic>
          <a:graphicData uri="http://schemas.openxmlformats.org/drawingml/2006/table">
            <a:tbl>
              <a:tblPr/>
              <a:tblGrid>
                <a:gridCol w="1504950">
                  <a:extLst>
                    <a:ext uri="{9D8B030D-6E8A-4147-A177-3AD203B41FA5}">
                      <a16:colId xmlns:a16="http://schemas.microsoft.com/office/drawing/2014/main" val="508271176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438984645"/>
                    </a:ext>
                  </a:extLst>
                </a:gridCol>
              </a:tblGrid>
              <a:tr h="104775">
                <a:tc>
                  <a:txBody>
                    <a:bodyPr/>
                    <a:lstStyle/>
                    <a:p>
                      <a:r>
                        <a:rPr lang="it-IT" sz="1400" b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MASCHI</a:t>
                      </a:r>
                      <a:endParaRPr lang="it-IT" sz="1400" b="1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3</a:t>
                      </a:r>
                      <a:endParaRPr lang="it-IT" sz="14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516658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r>
                        <a:rPr lang="it-IT" sz="1400" b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FEMMINE</a:t>
                      </a:r>
                      <a:endParaRPr lang="it-IT" sz="1400" b="1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4</a:t>
                      </a:r>
                      <a:endParaRPr lang="it-IT" sz="14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136925"/>
                  </a:ext>
                </a:extLst>
              </a:tr>
            </a:tbl>
          </a:graphicData>
        </a:graphic>
      </p:graphicFrame>
      <p:sp>
        <p:nvSpPr>
          <p:cNvPr id="4" name="Rettangolo 3">
            <a:extLst>
              <a:ext uri="{FF2B5EF4-FFF2-40B4-BE49-F238E27FC236}">
                <a16:creationId xmlns:a16="http://schemas.microsoft.com/office/drawing/2014/main" id="{F86A5D5E-32FC-914C-9361-612391C877F7}"/>
              </a:ext>
            </a:extLst>
          </p:cNvPr>
          <p:cNvSpPr/>
          <p:nvPr/>
        </p:nvSpPr>
        <p:spPr>
          <a:xfrm>
            <a:off x="5609044" y="1390134"/>
            <a:ext cx="23455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000" b="1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STALKING 2021</a:t>
            </a:r>
            <a:endParaRPr lang="it-IT" sz="2000" b="1" u="sng" dirty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32C5F27-FA69-5D42-9538-7CD0A6C72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413068"/>
            <a:ext cx="2197100" cy="14605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D9D3590E-1CDF-0349-8072-55AB92B64A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816" y="3231833"/>
            <a:ext cx="109728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093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2C60587B-14D1-1D40-BD34-550AE46D26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770319"/>
              </p:ext>
            </p:extLst>
          </p:nvPr>
        </p:nvGraphicFramePr>
        <p:xfrm>
          <a:off x="609600" y="2406174"/>
          <a:ext cx="3000375" cy="579120"/>
        </p:xfrm>
        <a:graphic>
          <a:graphicData uri="http://schemas.openxmlformats.org/drawingml/2006/table">
            <a:tbl>
              <a:tblPr/>
              <a:tblGrid>
                <a:gridCol w="1504950">
                  <a:extLst>
                    <a:ext uri="{9D8B030D-6E8A-4147-A177-3AD203B41FA5}">
                      <a16:colId xmlns:a16="http://schemas.microsoft.com/office/drawing/2014/main" val="2528333193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758089270"/>
                    </a:ext>
                  </a:extLst>
                </a:gridCol>
              </a:tblGrid>
              <a:tr h="104775">
                <a:tc>
                  <a:txBody>
                    <a:bodyPr/>
                    <a:lstStyle/>
                    <a:p>
                      <a:r>
                        <a:rPr lang="it-IT" sz="1400" b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MASCHI</a:t>
                      </a:r>
                      <a:endParaRPr lang="it-IT" sz="1400" b="1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6</a:t>
                      </a:r>
                      <a:endParaRPr lang="it-IT" sz="14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3626470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r>
                        <a:rPr lang="it-IT" sz="1400" b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FEMMINE</a:t>
                      </a:r>
                      <a:endParaRPr lang="it-IT" sz="1400" b="1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8</a:t>
                      </a:r>
                      <a:endParaRPr lang="it-IT" sz="14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209592"/>
                  </a:ext>
                </a:extLst>
              </a:tr>
            </a:tbl>
          </a:graphicData>
        </a:graphic>
      </p:graphicFrame>
      <p:sp>
        <p:nvSpPr>
          <p:cNvPr id="4" name="Rettangolo 3">
            <a:extLst>
              <a:ext uri="{FF2B5EF4-FFF2-40B4-BE49-F238E27FC236}">
                <a16:creationId xmlns:a16="http://schemas.microsoft.com/office/drawing/2014/main" id="{21308368-BCA1-9A4F-A19F-A5B3D3BED940}"/>
              </a:ext>
            </a:extLst>
          </p:cNvPr>
          <p:cNvSpPr/>
          <p:nvPr/>
        </p:nvSpPr>
        <p:spPr>
          <a:xfrm>
            <a:off x="3771900" y="1569135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2000" b="1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REATI RICONDUCIBILI A BULLISMO E CYBERBULLISMO</a:t>
            </a:r>
            <a:r>
              <a:rPr lang="it-IT" sz="2000" b="1" u="sng" dirty="0">
                <a:solidFill>
                  <a:srgbClr val="000000"/>
                </a:solidFill>
                <a:latin typeface="Helvetica Neue" panose="02000503000000020004" pitchFamily="2" charset="0"/>
              </a:rPr>
              <a:t> 2021</a:t>
            </a:r>
            <a:endParaRPr lang="it-IT" dirty="0">
              <a:solidFill>
                <a:srgbClr val="000000"/>
              </a:solidFill>
              <a:effectLst/>
              <a:latin typeface="Helvetica Neue" panose="02000503000000020004" pitchFamily="2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CEC8688-B030-814C-B7DA-5E2270DB07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413068"/>
            <a:ext cx="2197100" cy="14605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EE69FB2A-F1A4-B14A-B7C2-2DF5B24B3C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131407"/>
            <a:ext cx="10972800" cy="349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218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A4901D60-B142-427C-B2B4-209CF75B2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3229" y="327970"/>
            <a:ext cx="2829648" cy="2829648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3EC7E37B-C540-4CB2-9180-D90DE1B5920A}"/>
              </a:ext>
            </a:extLst>
          </p:cNvPr>
          <p:cNvSpPr txBox="1"/>
          <p:nvPr/>
        </p:nvSpPr>
        <p:spPr>
          <a:xfrm>
            <a:off x="832206" y="3801438"/>
            <a:ext cx="1094197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Bookman Old Style" panose="02050604050505020204" pitchFamily="18" charset="0"/>
              </a:rPr>
              <a:t>Una stanza nella quale chiedere aiuto</a:t>
            </a:r>
          </a:p>
          <a:p>
            <a:r>
              <a:rPr lang="it-IT" sz="2000" dirty="0">
                <a:latin typeface="Bookman Old Style" panose="02050604050505020204" pitchFamily="18" charset="0"/>
              </a:rPr>
              <a:t>Una stanza nella quale prendersi cura della struttura essenziale delle persone</a:t>
            </a:r>
          </a:p>
          <a:p>
            <a:r>
              <a:rPr lang="it-IT" sz="2000" dirty="0">
                <a:latin typeface="Bookman Old Style" panose="02050604050505020204" pitchFamily="18" charset="0"/>
              </a:rPr>
              <a:t>Una stanza nella quale poter sostare</a:t>
            </a:r>
          </a:p>
          <a:p>
            <a:r>
              <a:rPr lang="it-IT" sz="2000" dirty="0">
                <a:latin typeface="Bookman Old Style" panose="02050604050505020204" pitchFamily="18" charset="0"/>
              </a:rPr>
              <a:t>Una stanza nella quale </a:t>
            </a:r>
            <a:r>
              <a:rPr lang="it-IT" sz="2000" b="1" dirty="0">
                <a:latin typeface="Bookman Old Style" panose="02050604050505020204" pitchFamily="18" charset="0"/>
              </a:rPr>
              <a:t>«comprendere ed essere compresi» </a:t>
            </a:r>
            <a:r>
              <a:rPr lang="it-IT" sz="2000" dirty="0">
                <a:latin typeface="Bookman Old Style" panose="02050604050505020204" pitchFamily="18" charset="0"/>
              </a:rPr>
              <a:t>CAPO 2 ART. 3  DIRETTIVA 2012/29 UE</a:t>
            </a:r>
          </a:p>
        </p:txBody>
      </p:sp>
    </p:spTree>
    <p:extLst>
      <p:ext uri="{BB962C8B-B14F-4D97-AF65-F5344CB8AC3E}">
        <p14:creationId xmlns:p14="http://schemas.microsoft.com/office/powerpoint/2010/main" val="963199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622A45-AF13-4B42-B4D2-184B87FA948A}"/>
              </a:ext>
            </a:extLst>
          </p:cNvPr>
          <p:cNvSpPr txBox="1"/>
          <p:nvPr/>
        </p:nvSpPr>
        <p:spPr>
          <a:xfrm>
            <a:off x="4879183" y="1524103"/>
            <a:ext cx="1881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u="sng" dirty="0">
                <a:highlight>
                  <a:srgbClr val="00FF00"/>
                </a:highlight>
              </a:rPr>
              <a:t>FONDAZIONE DI SARDEGNA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4A486D-4E04-4C18-83CD-517C02175383}"/>
              </a:ext>
            </a:extLst>
          </p:cNvPr>
          <p:cNvSpPr txBox="1"/>
          <p:nvPr/>
        </p:nvSpPr>
        <p:spPr>
          <a:xfrm>
            <a:off x="4829171" y="4015081"/>
            <a:ext cx="2381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highlight>
                  <a:srgbClr val="FF0000"/>
                </a:highlight>
              </a:rPr>
              <a:t>ASSOCIAZIONE MEDIATORI INSIEME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ED96820-1928-48BC-8825-99A21AD216D3}"/>
              </a:ext>
            </a:extLst>
          </p:cNvPr>
          <p:cNvSpPr txBox="1"/>
          <p:nvPr/>
        </p:nvSpPr>
        <p:spPr>
          <a:xfrm>
            <a:off x="2757488" y="815256"/>
            <a:ext cx="2162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FFFF00"/>
                </a:highlight>
              </a:rPr>
              <a:t>TRIBUNALE ORIDNARIO SASSARI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0070044-DB70-4702-9107-CD2F1D5068EE}"/>
              </a:ext>
            </a:extLst>
          </p:cNvPr>
          <p:cNvSpPr txBox="1"/>
          <p:nvPr/>
        </p:nvSpPr>
        <p:spPr>
          <a:xfrm>
            <a:off x="2047874" y="1668915"/>
            <a:ext cx="2343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FFFF00"/>
                </a:highlight>
              </a:rPr>
              <a:t>TRIBUNALE ORDINARIO CAGLIARI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B04795F-775E-4F03-9F4C-E0B8F9E087DB}"/>
              </a:ext>
            </a:extLst>
          </p:cNvPr>
          <p:cNvSpPr txBox="1"/>
          <p:nvPr/>
        </p:nvSpPr>
        <p:spPr>
          <a:xfrm>
            <a:off x="2090737" y="2811808"/>
            <a:ext cx="1266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FFFF00"/>
                </a:highlight>
              </a:rPr>
              <a:t>PROCURA DI SASSARI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F0E025D-2B1B-4926-A6D2-A7B60F9757B6}"/>
              </a:ext>
            </a:extLst>
          </p:cNvPr>
          <p:cNvSpPr txBox="1"/>
          <p:nvPr/>
        </p:nvSpPr>
        <p:spPr>
          <a:xfrm>
            <a:off x="7243762" y="812454"/>
            <a:ext cx="1419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FFFF00"/>
                </a:highlight>
              </a:rPr>
              <a:t>PROCURA DI CAGLIARI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C427F1D-F396-4D79-9FEC-CA4932F7B045}"/>
              </a:ext>
            </a:extLst>
          </p:cNvPr>
          <p:cNvSpPr txBox="1"/>
          <p:nvPr/>
        </p:nvSpPr>
        <p:spPr>
          <a:xfrm>
            <a:off x="7872412" y="1706465"/>
            <a:ext cx="155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FFFF00"/>
                </a:highlight>
              </a:rPr>
              <a:t>PROCURA DI NUORO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53CB608-8082-41F8-981C-68F71EADBB15}"/>
              </a:ext>
            </a:extLst>
          </p:cNvPr>
          <p:cNvSpPr txBox="1"/>
          <p:nvPr/>
        </p:nvSpPr>
        <p:spPr>
          <a:xfrm>
            <a:off x="8558211" y="2654203"/>
            <a:ext cx="1809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FFFF00"/>
                </a:highlight>
              </a:rPr>
              <a:t>TRIBUNALE MNORI SASSARI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1CA5341-75B6-454A-8D10-2134BB97C4A1}"/>
              </a:ext>
            </a:extLst>
          </p:cNvPr>
          <p:cNvSpPr txBox="1"/>
          <p:nvPr/>
        </p:nvSpPr>
        <p:spPr>
          <a:xfrm>
            <a:off x="8293883" y="3418282"/>
            <a:ext cx="2047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FFFF00"/>
                </a:highlight>
              </a:rPr>
              <a:t>TRIBUNALE MINORI CAGLIARI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097BB8B-18FF-4D45-8811-8E3A5B39DEA4}"/>
              </a:ext>
            </a:extLst>
          </p:cNvPr>
          <p:cNvSpPr txBox="1"/>
          <p:nvPr/>
        </p:nvSpPr>
        <p:spPr>
          <a:xfrm>
            <a:off x="2162174" y="3691622"/>
            <a:ext cx="1895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FFFF00"/>
                </a:highlight>
              </a:rPr>
              <a:t>PROCURA MINORI SASSARI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191C932-681D-487A-BC3A-5B39AC53E9B0}"/>
              </a:ext>
            </a:extLst>
          </p:cNvPr>
          <p:cNvSpPr txBox="1"/>
          <p:nvPr/>
        </p:nvSpPr>
        <p:spPr>
          <a:xfrm>
            <a:off x="8467725" y="4461568"/>
            <a:ext cx="1914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FFFF00"/>
                </a:highlight>
              </a:rPr>
              <a:t>PROCURA MINORI CAGLIARI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999DBDAC-3ED1-4A8E-96BD-EE0AF6EBEDED}"/>
              </a:ext>
            </a:extLst>
          </p:cNvPr>
          <p:cNvSpPr txBox="1"/>
          <p:nvPr/>
        </p:nvSpPr>
        <p:spPr>
          <a:xfrm>
            <a:off x="1943100" y="4818666"/>
            <a:ext cx="1438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FF00FF"/>
                </a:highlight>
              </a:rPr>
              <a:t>CGM SARDEGNA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B732FB2-DC26-4960-AD32-8465715D3780}"/>
              </a:ext>
            </a:extLst>
          </p:cNvPr>
          <p:cNvSpPr txBox="1"/>
          <p:nvPr/>
        </p:nvSpPr>
        <p:spPr>
          <a:xfrm>
            <a:off x="7562849" y="4818665"/>
            <a:ext cx="1438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FF00FF"/>
                </a:highlight>
              </a:rPr>
              <a:t>UIEPE SARDEGNA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C62CE9F0-082F-4A98-8094-B9ED8702F195}"/>
              </a:ext>
            </a:extLst>
          </p:cNvPr>
          <p:cNvSpPr txBox="1"/>
          <p:nvPr/>
        </p:nvSpPr>
        <p:spPr>
          <a:xfrm>
            <a:off x="9663112" y="597336"/>
            <a:ext cx="1438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0000FF"/>
                </a:highlight>
              </a:rPr>
              <a:t>REGIONE SARDEGNA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F04536BB-18DA-49C6-AF0C-4137D160BADD}"/>
              </a:ext>
            </a:extLst>
          </p:cNvPr>
          <p:cNvSpPr txBox="1"/>
          <p:nvPr/>
        </p:nvSpPr>
        <p:spPr>
          <a:xfrm>
            <a:off x="3838575" y="5107899"/>
            <a:ext cx="1438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00FFFF"/>
                </a:highlight>
              </a:rPr>
              <a:t>COMUNE DI SASSARI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8DA5FAF-686C-4820-9100-94D360415FD8}"/>
              </a:ext>
            </a:extLst>
          </p:cNvPr>
          <p:cNvSpPr txBox="1"/>
          <p:nvPr/>
        </p:nvSpPr>
        <p:spPr>
          <a:xfrm>
            <a:off x="5919787" y="5115069"/>
            <a:ext cx="1438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00FFFF"/>
                </a:highlight>
              </a:rPr>
              <a:t>COMUNE DI CAGLIARI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812A4DFD-E54A-4C56-86DF-53AB3829D4F3}"/>
              </a:ext>
            </a:extLst>
          </p:cNvPr>
          <p:cNvSpPr txBox="1"/>
          <p:nvPr/>
        </p:nvSpPr>
        <p:spPr>
          <a:xfrm>
            <a:off x="9644062" y="5358255"/>
            <a:ext cx="2047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C0C0C0"/>
                </a:highlight>
              </a:rPr>
              <a:t>CONSIGLIO ORDINE AVVOCATI SASSARI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03F12A82-3C01-4BA2-8D14-EFCB259DEC2E}"/>
              </a:ext>
            </a:extLst>
          </p:cNvPr>
          <p:cNvSpPr txBox="1"/>
          <p:nvPr/>
        </p:nvSpPr>
        <p:spPr>
          <a:xfrm>
            <a:off x="278607" y="5513363"/>
            <a:ext cx="2264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C0C0C0"/>
                </a:highlight>
              </a:rPr>
              <a:t>CONSIGLIO ORDINE AVVOCATI CAGLIARI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18F3F680-A2BD-4A44-8ED7-021BBCB10965}"/>
              </a:ext>
            </a:extLst>
          </p:cNvPr>
          <p:cNvSpPr/>
          <p:nvPr/>
        </p:nvSpPr>
        <p:spPr>
          <a:xfrm>
            <a:off x="4181467" y="2803115"/>
            <a:ext cx="3062295" cy="619522"/>
          </a:xfrm>
          <a:prstGeom prst="rect">
            <a:avLst/>
          </a:prstGeom>
          <a:ln>
            <a:solidFill>
              <a:srgbClr val="363E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56CC95F8-3EA2-49AD-BD6A-C45063279F1F}"/>
              </a:ext>
            </a:extLst>
          </p:cNvPr>
          <p:cNvCxnSpPr>
            <a:cxnSpLocks/>
            <a:endCxn id="2" idx="2"/>
          </p:cNvCxnSpPr>
          <p:nvPr/>
        </p:nvCxnSpPr>
        <p:spPr>
          <a:xfrm flipH="1" flipV="1">
            <a:off x="5819775" y="2231989"/>
            <a:ext cx="197642" cy="585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B483F214-2DEC-4798-BE01-AA7653CC897A}"/>
              </a:ext>
            </a:extLst>
          </p:cNvPr>
          <p:cNvCxnSpPr>
            <a:cxnSpLocks/>
          </p:cNvCxnSpPr>
          <p:nvPr/>
        </p:nvCxnSpPr>
        <p:spPr>
          <a:xfrm flipV="1">
            <a:off x="5972174" y="1543051"/>
            <a:ext cx="1385888" cy="11388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A5F0A5AD-0018-4F48-8050-3836B863D3B8}"/>
              </a:ext>
            </a:extLst>
          </p:cNvPr>
          <p:cNvCxnSpPr>
            <a:cxnSpLocks/>
          </p:cNvCxnSpPr>
          <p:nvPr/>
        </p:nvCxnSpPr>
        <p:spPr>
          <a:xfrm flipV="1">
            <a:off x="6286500" y="2028381"/>
            <a:ext cx="1447800" cy="646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D68C1DC2-63EE-412B-BCC8-1554108943BD}"/>
              </a:ext>
            </a:extLst>
          </p:cNvPr>
          <p:cNvCxnSpPr>
            <a:cxnSpLocks/>
          </p:cNvCxnSpPr>
          <p:nvPr/>
        </p:nvCxnSpPr>
        <p:spPr>
          <a:xfrm flipV="1">
            <a:off x="5972174" y="1016829"/>
            <a:ext cx="3590925" cy="1681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8DD50930-F0B1-43F2-ABE8-C1161EE47864}"/>
              </a:ext>
            </a:extLst>
          </p:cNvPr>
          <p:cNvCxnSpPr>
            <a:cxnSpLocks/>
          </p:cNvCxnSpPr>
          <p:nvPr/>
        </p:nvCxnSpPr>
        <p:spPr>
          <a:xfrm flipH="1" flipV="1">
            <a:off x="4124325" y="1543051"/>
            <a:ext cx="1485902" cy="1130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55340B8B-8C11-46B9-B428-FD3FFB55524D}"/>
              </a:ext>
            </a:extLst>
          </p:cNvPr>
          <p:cNvCxnSpPr>
            <a:cxnSpLocks/>
          </p:cNvCxnSpPr>
          <p:nvPr/>
        </p:nvCxnSpPr>
        <p:spPr>
          <a:xfrm flipH="1" flipV="1">
            <a:off x="4305301" y="2315246"/>
            <a:ext cx="1181101" cy="378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A347A300-B28D-4FF7-947D-4677A07FAAB9}"/>
              </a:ext>
            </a:extLst>
          </p:cNvPr>
          <p:cNvCxnSpPr>
            <a:cxnSpLocks/>
          </p:cNvCxnSpPr>
          <p:nvPr/>
        </p:nvCxnSpPr>
        <p:spPr>
          <a:xfrm flipH="1">
            <a:off x="3402805" y="2712838"/>
            <a:ext cx="2278858" cy="119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0AF7782B-07E2-454B-B20F-BFDC5D0D977C}"/>
              </a:ext>
            </a:extLst>
          </p:cNvPr>
          <p:cNvCxnSpPr>
            <a:cxnSpLocks/>
          </p:cNvCxnSpPr>
          <p:nvPr/>
        </p:nvCxnSpPr>
        <p:spPr>
          <a:xfrm>
            <a:off x="5791200" y="2675156"/>
            <a:ext cx="2657474" cy="82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A523752D-135E-4B82-8CB4-E72AB75FA72D}"/>
              </a:ext>
            </a:extLst>
          </p:cNvPr>
          <p:cNvCxnSpPr/>
          <p:nvPr/>
        </p:nvCxnSpPr>
        <p:spPr>
          <a:xfrm flipH="1">
            <a:off x="4124325" y="3458139"/>
            <a:ext cx="1666875" cy="3570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C712701D-7E3E-40B5-AC39-B79CCC143F98}"/>
              </a:ext>
            </a:extLst>
          </p:cNvPr>
          <p:cNvCxnSpPr/>
          <p:nvPr/>
        </p:nvCxnSpPr>
        <p:spPr>
          <a:xfrm>
            <a:off x="5791200" y="3489551"/>
            <a:ext cx="0" cy="294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E79C2947-F4A8-44B5-BB0C-4933967DC39A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5817386" y="3311006"/>
            <a:ext cx="2476497" cy="4304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EFADF743-D50C-4C9A-9F42-13DED8AEB8D3}"/>
              </a:ext>
            </a:extLst>
          </p:cNvPr>
          <p:cNvCxnSpPr/>
          <p:nvPr/>
        </p:nvCxnSpPr>
        <p:spPr>
          <a:xfrm flipH="1">
            <a:off x="2757488" y="3489551"/>
            <a:ext cx="2924175" cy="14634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>
            <a:extLst>
              <a:ext uri="{FF2B5EF4-FFF2-40B4-BE49-F238E27FC236}">
                <a16:creationId xmlns:a16="http://schemas.microsoft.com/office/drawing/2014/main" id="{B1997124-6389-46F4-BEE7-6799EFFAA2A9}"/>
              </a:ext>
            </a:extLst>
          </p:cNvPr>
          <p:cNvCxnSpPr/>
          <p:nvPr/>
        </p:nvCxnSpPr>
        <p:spPr>
          <a:xfrm flipH="1">
            <a:off x="4124324" y="3466222"/>
            <a:ext cx="1666876" cy="1503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id="{E2C81BD7-EC5E-4668-9F9E-BBD552BC1F44}"/>
              </a:ext>
            </a:extLst>
          </p:cNvPr>
          <p:cNvCxnSpPr/>
          <p:nvPr/>
        </p:nvCxnSpPr>
        <p:spPr>
          <a:xfrm>
            <a:off x="5857876" y="3466222"/>
            <a:ext cx="885824" cy="15725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487E52D9-FF38-41BE-A50C-591A28E41B3A}"/>
              </a:ext>
            </a:extLst>
          </p:cNvPr>
          <p:cNvCxnSpPr/>
          <p:nvPr/>
        </p:nvCxnSpPr>
        <p:spPr>
          <a:xfrm>
            <a:off x="5919787" y="3489551"/>
            <a:ext cx="1952625" cy="1194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CB51E649-04B0-415A-9A98-2E7973B2F1EF}"/>
              </a:ext>
            </a:extLst>
          </p:cNvPr>
          <p:cNvCxnSpPr/>
          <p:nvPr/>
        </p:nvCxnSpPr>
        <p:spPr>
          <a:xfrm>
            <a:off x="5857875" y="3509812"/>
            <a:ext cx="2543173" cy="1087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1B962719-CD28-4246-8FD8-1D830D282998}"/>
              </a:ext>
            </a:extLst>
          </p:cNvPr>
          <p:cNvCxnSpPr/>
          <p:nvPr/>
        </p:nvCxnSpPr>
        <p:spPr>
          <a:xfrm>
            <a:off x="5857875" y="3489551"/>
            <a:ext cx="3705224" cy="2092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B8BE70C8-7C8A-4580-9EBE-C3D4921A008A}"/>
              </a:ext>
            </a:extLst>
          </p:cNvPr>
          <p:cNvCxnSpPr/>
          <p:nvPr/>
        </p:nvCxnSpPr>
        <p:spPr>
          <a:xfrm flipH="1">
            <a:off x="2314575" y="3458139"/>
            <a:ext cx="3476625" cy="2546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ABCBE3CE-B1BB-4CBF-9FCA-4FA493AF9564}"/>
              </a:ext>
            </a:extLst>
          </p:cNvPr>
          <p:cNvSpPr txBox="1"/>
          <p:nvPr/>
        </p:nvSpPr>
        <p:spPr>
          <a:xfrm>
            <a:off x="4373165" y="2875133"/>
            <a:ext cx="31980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u="sng" dirty="0"/>
              <a:t>RETE DAFNE SARDEGNA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E0C3E397-E7ED-49F4-9706-C7D0F14CBAF1}"/>
              </a:ext>
            </a:extLst>
          </p:cNvPr>
          <p:cNvSpPr txBox="1"/>
          <p:nvPr/>
        </p:nvSpPr>
        <p:spPr>
          <a:xfrm>
            <a:off x="476250" y="2152650"/>
            <a:ext cx="1195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008080"/>
                </a:highlight>
              </a:rPr>
              <a:t>DINAMO SASSARI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A34C9FE4-8656-4D91-8E88-A6EAE16E3752}"/>
              </a:ext>
            </a:extLst>
          </p:cNvPr>
          <p:cNvSpPr txBox="1"/>
          <p:nvPr/>
        </p:nvSpPr>
        <p:spPr>
          <a:xfrm>
            <a:off x="278607" y="3186675"/>
            <a:ext cx="1443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00FF00"/>
                </a:highlight>
              </a:rPr>
              <a:t>FONDAZIONE DINAMO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B318A931-2422-460B-9116-9F1E9F3458CA}"/>
              </a:ext>
            </a:extLst>
          </p:cNvPr>
          <p:cNvSpPr txBox="1"/>
          <p:nvPr/>
        </p:nvSpPr>
        <p:spPr>
          <a:xfrm>
            <a:off x="9510708" y="1624010"/>
            <a:ext cx="1638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008080"/>
                </a:highlight>
              </a:rPr>
              <a:t>CAGLIARI CALCIO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0D9AFDD3-620C-4F73-990C-E1294A2FF226}"/>
              </a:ext>
            </a:extLst>
          </p:cNvPr>
          <p:cNvSpPr txBox="1"/>
          <p:nvPr/>
        </p:nvSpPr>
        <p:spPr>
          <a:xfrm>
            <a:off x="10336999" y="2883088"/>
            <a:ext cx="1638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800080"/>
                </a:highlight>
              </a:rPr>
              <a:t>FONDAZIONE GIULINI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2EBB8A10-3343-4609-8EED-16744990A75E}"/>
              </a:ext>
            </a:extLst>
          </p:cNvPr>
          <p:cNvSpPr txBox="1"/>
          <p:nvPr/>
        </p:nvSpPr>
        <p:spPr>
          <a:xfrm>
            <a:off x="10687050" y="4337953"/>
            <a:ext cx="1638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808000"/>
                </a:highlight>
              </a:rPr>
              <a:t>CIPM</a:t>
            </a:r>
          </a:p>
        </p:txBody>
      </p:sp>
      <p:cxnSp>
        <p:nvCxnSpPr>
          <p:cNvPr id="45" name="Connettore 2 44">
            <a:extLst>
              <a:ext uri="{FF2B5EF4-FFF2-40B4-BE49-F238E27FC236}">
                <a16:creationId xmlns:a16="http://schemas.microsoft.com/office/drawing/2014/main" id="{7DF6F276-6A1A-424D-858B-8998A2EA9A65}"/>
              </a:ext>
            </a:extLst>
          </p:cNvPr>
          <p:cNvCxnSpPr>
            <a:cxnSpLocks/>
          </p:cNvCxnSpPr>
          <p:nvPr/>
        </p:nvCxnSpPr>
        <p:spPr>
          <a:xfrm flipH="1" flipV="1">
            <a:off x="1533525" y="2475816"/>
            <a:ext cx="3974305" cy="208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>
            <a:extLst>
              <a:ext uri="{FF2B5EF4-FFF2-40B4-BE49-F238E27FC236}">
                <a16:creationId xmlns:a16="http://schemas.microsoft.com/office/drawing/2014/main" id="{8CC81FDB-DFED-4698-B742-08D52AD0ABE2}"/>
              </a:ext>
            </a:extLst>
          </p:cNvPr>
          <p:cNvCxnSpPr/>
          <p:nvPr/>
        </p:nvCxnSpPr>
        <p:spPr>
          <a:xfrm flipH="1">
            <a:off x="1752603" y="3428238"/>
            <a:ext cx="3881435" cy="2633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>
            <a:extLst>
              <a:ext uri="{FF2B5EF4-FFF2-40B4-BE49-F238E27FC236}">
                <a16:creationId xmlns:a16="http://schemas.microsoft.com/office/drawing/2014/main" id="{BFA1217F-8B58-4A4E-AB91-A0AE13BD943E}"/>
              </a:ext>
            </a:extLst>
          </p:cNvPr>
          <p:cNvCxnSpPr/>
          <p:nvPr/>
        </p:nvCxnSpPr>
        <p:spPr>
          <a:xfrm flipV="1">
            <a:off x="5972174" y="3413392"/>
            <a:ext cx="4210047" cy="44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94A8FC07-7F5F-4737-844C-053FDA2F9BBE}"/>
              </a:ext>
            </a:extLst>
          </p:cNvPr>
          <p:cNvCxnSpPr>
            <a:cxnSpLocks/>
          </p:cNvCxnSpPr>
          <p:nvPr/>
        </p:nvCxnSpPr>
        <p:spPr>
          <a:xfrm flipV="1">
            <a:off x="6155529" y="2154119"/>
            <a:ext cx="3355179" cy="519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4DE67346-614A-4E2E-A7DD-1FF3C01AF3F1}"/>
              </a:ext>
            </a:extLst>
          </p:cNvPr>
          <p:cNvCxnSpPr/>
          <p:nvPr/>
        </p:nvCxnSpPr>
        <p:spPr>
          <a:xfrm>
            <a:off x="5943601" y="3466222"/>
            <a:ext cx="4657724" cy="9953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Immagine 49">
            <a:extLst>
              <a:ext uri="{FF2B5EF4-FFF2-40B4-BE49-F238E27FC236}">
                <a16:creationId xmlns:a16="http://schemas.microsoft.com/office/drawing/2014/main" id="{6ABDF6BE-FCA5-49DB-886D-C6653D4C99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19" y="168562"/>
            <a:ext cx="2088341" cy="1396383"/>
          </a:xfrm>
          <a:prstGeom prst="rect">
            <a:avLst/>
          </a:prstGeom>
        </p:spPr>
      </p:pic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85EDCC88-BF2D-4D77-B8EC-7DA4C52B0C62}"/>
              </a:ext>
            </a:extLst>
          </p:cNvPr>
          <p:cNvSpPr txBox="1"/>
          <p:nvPr/>
        </p:nvSpPr>
        <p:spPr>
          <a:xfrm>
            <a:off x="3402805" y="290816"/>
            <a:ext cx="5291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>
                <a:latin typeface="Bookman Old Style" panose="02050604050505020204" pitchFamily="18" charset="0"/>
              </a:rPr>
              <a:t>ATTUALE PROTOCOLLO SOTTOSCRITTO</a:t>
            </a:r>
          </a:p>
        </p:txBody>
      </p:sp>
    </p:spTree>
    <p:extLst>
      <p:ext uri="{BB962C8B-B14F-4D97-AF65-F5344CB8AC3E}">
        <p14:creationId xmlns:p14="http://schemas.microsoft.com/office/powerpoint/2010/main" val="1404261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C5D3511-C49E-4629-9F65-C6CA3807F819}"/>
              </a:ext>
            </a:extLst>
          </p:cNvPr>
          <p:cNvSpPr txBox="1">
            <a:spLocks/>
          </p:cNvSpPr>
          <p:nvPr/>
        </p:nvSpPr>
        <p:spPr>
          <a:xfrm>
            <a:off x="1393004" y="3130550"/>
            <a:ext cx="10515600" cy="13255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4800" b="1" dirty="0">
                <a:latin typeface="Bookman Old Style" panose="02050604050505020204" pitchFamily="18" charset="0"/>
              </a:rPr>
              <a:t>LE ATTIVITA’ DELLA RETE</a:t>
            </a:r>
          </a:p>
          <a:p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4A34EC3-62CE-45CE-9502-4CA44E5AD7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17" y="141220"/>
            <a:ext cx="3063246" cy="204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933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>
            <a:extLst>
              <a:ext uri="{FF2B5EF4-FFF2-40B4-BE49-F238E27FC236}">
                <a16:creationId xmlns:a16="http://schemas.microsoft.com/office/drawing/2014/main" id="{AF3DE477-242A-4C40-A37F-C1947FF6EDC5}"/>
              </a:ext>
            </a:extLst>
          </p:cNvPr>
          <p:cNvSpPr txBox="1">
            <a:spLocks/>
          </p:cNvSpPr>
          <p:nvPr/>
        </p:nvSpPr>
        <p:spPr>
          <a:xfrm>
            <a:off x="473710" y="2674620"/>
            <a:ext cx="11244580" cy="3606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b="1" dirty="0">
                <a:latin typeface="Bookman Old Style" panose="02050604050505020204" pitchFamily="18" charset="0"/>
              </a:rPr>
              <a:t>ATTIVITA’ DIRETTA</a:t>
            </a:r>
          </a:p>
          <a:p>
            <a:pPr algn="just"/>
            <a:r>
              <a:rPr lang="it-IT" dirty="0">
                <a:latin typeface="Bookman Old Style" panose="02050604050505020204" pitchFamily="18" charset="0"/>
              </a:rPr>
              <a:t>Servizi rivolti alle vittime di reato.</a:t>
            </a:r>
          </a:p>
          <a:p>
            <a:pPr algn="just"/>
            <a:endParaRPr lang="it-IT" b="1" dirty="0">
              <a:latin typeface="Bookman Old Style" panose="02050604050505020204" pitchFamily="18" charset="0"/>
            </a:endParaRPr>
          </a:p>
          <a:p>
            <a:pPr algn="ctr"/>
            <a:r>
              <a:rPr lang="it-IT" b="1" dirty="0">
                <a:latin typeface="Bookman Old Style" panose="02050604050505020204" pitchFamily="18" charset="0"/>
              </a:rPr>
              <a:t>ATTIVITA’ INDIRETTA</a:t>
            </a:r>
          </a:p>
          <a:p>
            <a:pPr algn="just"/>
            <a:r>
              <a:rPr lang="it-IT" dirty="0">
                <a:latin typeface="Bookman Old Style" panose="02050604050505020204" pitchFamily="18" charset="0"/>
              </a:rPr>
              <a:t>Attività di costruzione e manutenzione della Rete, finalizzata alla conoscenza di Rete Dafne e alle modalità di accesso ai servizi offerti.</a:t>
            </a:r>
          </a:p>
          <a:p>
            <a:pPr algn="just"/>
            <a:r>
              <a:rPr lang="it-IT" dirty="0">
                <a:latin typeface="Bookman Old Style" panose="02050604050505020204" pitchFamily="18" charset="0"/>
              </a:rPr>
              <a:t>Informazione, formazione e sensibilizzazione di tutte le persone che in ragione della professione che esercitano possano incontrare e debbano interagire con vittime di reato.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B5619E2F-CC79-4B6B-A182-FE623DF2C3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17" y="141220"/>
            <a:ext cx="3063246" cy="204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579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>
            <a:extLst>
              <a:ext uri="{FF2B5EF4-FFF2-40B4-BE49-F238E27FC236}">
                <a16:creationId xmlns:a16="http://schemas.microsoft.com/office/drawing/2014/main" id="{F324ECE3-A43D-4724-AD40-5227A8FF4162}"/>
              </a:ext>
            </a:extLst>
          </p:cNvPr>
          <p:cNvSpPr txBox="1">
            <a:spLocks/>
          </p:cNvSpPr>
          <p:nvPr/>
        </p:nvSpPr>
        <p:spPr>
          <a:xfrm>
            <a:off x="695324" y="2276475"/>
            <a:ext cx="10944225" cy="40386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>
                <a:latin typeface="Bookman Old Style" panose="02050604050505020204" pitchFamily="18" charset="0"/>
              </a:rPr>
              <a:t>ATTIVITA’ DIRETTA</a:t>
            </a:r>
          </a:p>
          <a:p>
            <a:pPr algn="just"/>
            <a:r>
              <a:rPr lang="it-IT" b="1">
                <a:latin typeface="Bookman Old Style" panose="02050604050505020204" pitchFamily="18" charset="0"/>
              </a:rPr>
              <a:t>Servizi per le vittime di reato:</a:t>
            </a:r>
          </a:p>
          <a:p>
            <a:pPr algn="just"/>
            <a:r>
              <a:rPr lang="it-IT">
                <a:latin typeface="Bookman Old Style" panose="02050604050505020204" pitchFamily="18" charset="0"/>
              </a:rPr>
              <a:t>1) ACCOGLIENZA</a:t>
            </a:r>
          </a:p>
          <a:p>
            <a:pPr algn="just"/>
            <a:r>
              <a:rPr lang="it-IT">
                <a:latin typeface="Bookman Old Style" panose="02050604050505020204" pitchFamily="18" charset="0"/>
              </a:rPr>
              <a:t>2) SOSTEGNO PSICOLOGICO</a:t>
            </a:r>
          </a:p>
          <a:p>
            <a:pPr algn="just"/>
            <a:r>
              <a:rPr lang="it-IT">
                <a:latin typeface="Bookman Old Style" panose="02050604050505020204" pitchFamily="18" charset="0"/>
              </a:rPr>
              <a:t>3) CONSULENZA MEDICO- PSICHIATRICA</a:t>
            </a:r>
          </a:p>
          <a:p>
            <a:pPr algn="just"/>
            <a:r>
              <a:rPr lang="it-IT">
                <a:latin typeface="Bookman Old Style" panose="02050604050505020204" pitchFamily="18" charset="0"/>
              </a:rPr>
              <a:t>4) INFORMAZIONE SUI DIRITTI</a:t>
            </a:r>
          </a:p>
          <a:p>
            <a:pPr algn="just"/>
            <a:r>
              <a:rPr lang="it-IT">
                <a:latin typeface="Bookman Old Style" panose="02050604050505020204" pitchFamily="18" charset="0"/>
              </a:rPr>
              <a:t>5) ACCOMPAGNAMENTO AI SERVIZI</a:t>
            </a:r>
          </a:p>
          <a:p>
            <a:pPr algn="just"/>
            <a:r>
              <a:rPr lang="it-IT">
                <a:latin typeface="Bookman Old Style" panose="02050604050505020204" pitchFamily="18" charset="0"/>
              </a:rPr>
              <a:t>6) ASSISTENZA ALLA MAGISTRATURA </a:t>
            </a:r>
            <a:r>
              <a:rPr lang="it-IT" b="1">
                <a:latin typeface="Bookman Old Style" panose="02050604050505020204" pitchFamily="18" charset="0"/>
              </a:rPr>
              <a:t>2019</a:t>
            </a:r>
            <a:r>
              <a:rPr lang="it-IT">
                <a:latin typeface="Bookman Old Style" panose="02050604050505020204" pitchFamily="18" charset="0"/>
              </a:rPr>
              <a:t> (10) </a:t>
            </a:r>
            <a:r>
              <a:rPr lang="it-IT" b="1">
                <a:latin typeface="Bookman Old Style" panose="02050604050505020204" pitchFamily="18" charset="0"/>
              </a:rPr>
              <a:t>2020</a:t>
            </a:r>
            <a:r>
              <a:rPr lang="it-IT">
                <a:latin typeface="Bookman Old Style" panose="02050604050505020204" pitchFamily="18" charset="0"/>
              </a:rPr>
              <a:t> (16) </a:t>
            </a:r>
            <a:r>
              <a:rPr lang="it-IT" b="1">
                <a:latin typeface="Bookman Old Style" panose="02050604050505020204" pitchFamily="18" charset="0"/>
              </a:rPr>
              <a:t>2021</a:t>
            </a:r>
            <a:r>
              <a:rPr lang="it-IT">
                <a:latin typeface="Bookman Old Style" panose="02050604050505020204" pitchFamily="18" charset="0"/>
              </a:rPr>
              <a:t> (18)</a:t>
            </a:r>
          </a:p>
          <a:p>
            <a:pPr algn="just"/>
            <a:r>
              <a:rPr lang="it-IT">
                <a:latin typeface="Bookman Old Style" panose="02050604050505020204" pitchFamily="18" charset="0"/>
              </a:rPr>
              <a:t>7) MEDIAZIONE</a:t>
            </a:r>
          </a:p>
          <a:p>
            <a:pPr algn="just"/>
            <a:r>
              <a:rPr lang="it-IT">
                <a:latin typeface="Bookman Old Style" panose="02050604050505020204" pitchFamily="18" charset="0"/>
              </a:rPr>
              <a:t>8) INCONTRI DI GRUPPO</a:t>
            </a:r>
            <a:endParaRPr lang="it-IT" dirty="0">
              <a:latin typeface="Bookman Old Style" panose="020506040505050202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66EE4DB-C71C-4B50-BD11-22D8B41B93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17" y="141220"/>
            <a:ext cx="3063246" cy="204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173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C14DE020-8CAC-480B-BC15-FA4367161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3375" y="2305049"/>
            <a:ext cx="11572875" cy="4294187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>
                <a:latin typeface="Bookman Old Style" panose="02050604050505020204" pitchFamily="18" charset="0"/>
              </a:rPr>
              <a:t>ATTIVITA’ INDIRETTA</a:t>
            </a:r>
          </a:p>
          <a:p>
            <a:endParaRPr lang="it-IT" b="1" dirty="0">
              <a:latin typeface="Bookman Old Style" panose="02050604050505020204" pitchFamily="18" charset="0"/>
            </a:endParaRPr>
          </a:p>
          <a:p>
            <a:pPr algn="just"/>
            <a:r>
              <a:rPr lang="it-IT" dirty="0">
                <a:latin typeface="Bookman Old Style" panose="02050604050505020204" pitchFamily="18" charset="0"/>
              </a:rPr>
              <a:t>Incontri di informazione e formazione con FF.OO</a:t>
            </a:r>
          </a:p>
          <a:p>
            <a:pPr algn="just"/>
            <a:r>
              <a:rPr lang="it-IT" dirty="0">
                <a:latin typeface="Bookman Old Style" panose="02050604050505020204" pitchFamily="18" charset="0"/>
              </a:rPr>
              <a:t>Incontri di confronto con Magistratura</a:t>
            </a:r>
          </a:p>
          <a:p>
            <a:pPr algn="just"/>
            <a:r>
              <a:rPr lang="it-IT" dirty="0">
                <a:latin typeface="Bookman Old Style" panose="02050604050505020204" pitchFamily="18" charset="0"/>
              </a:rPr>
              <a:t>Incontri di confronto con Avvocati</a:t>
            </a:r>
          </a:p>
          <a:p>
            <a:pPr algn="just"/>
            <a:r>
              <a:rPr lang="it-IT" dirty="0">
                <a:latin typeface="Bookman Old Style" panose="02050604050505020204" pitchFamily="18" charset="0"/>
              </a:rPr>
              <a:t>Incontri di informazione e formazione con servizi sociali territoriali</a:t>
            </a:r>
          </a:p>
          <a:p>
            <a:pPr algn="just"/>
            <a:r>
              <a:rPr lang="it-IT" dirty="0">
                <a:latin typeface="Bookman Old Style" panose="02050604050505020204" pitchFamily="18" charset="0"/>
              </a:rPr>
              <a:t>Incontri di informazione e formazione con servizi sanitari</a:t>
            </a:r>
          </a:p>
          <a:p>
            <a:pPr algn="just"/>
            <a:r>
              <a:rPr lang="it-IT" dirty="0">
                <a:latin typeface="Bookman Old Style" panose="02050604050505020204" pitchFamily="18" charset="0"/>
              </a:rPr>
              <a:t>Incontri rivolti alla comunità</a:t>
            </a:r>
          </a:p>
          <a:p>
            <a:pPr algn="just"/>
            <a:r>
              <a:rPr lang="it-IT" dirty="0">
                <a:latin typeface="Bookman Old Style" panose="02050604050505020204" pitchFamily="18" charset="0"/>
              </a:rPr>
              <a:t>Incontri di informazione e formazione con le scuole (alunni, docenti, genitori)</a:t>
            </a:r>
          </a:p>
          <a:p>
            <a:pPr algn="just"/>
            <a:r>
              <a:rPr lang="it-IT" dirty="0">
                <a:latin typeface="Bookman Old Style" panose="02050604050505020204" pitchFamily="18" charset="0"/>
              </a:rPr>
              <a:t>LA RETE SVOLGE UN’ATTIVITA’ DI MEDIAZIONE E RACCORDO TRA SERVIZI e ISTITUZIONI</a:t>
            </a:r>
          </a:p>
          <a:p>
            <a:pPr algn="just"/>
            <a:endParaRPr lang="it-IT" b="1" dirty="0">
              <a:latin typeface="Bookman Old Style" panose="02050604050505020204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A7620FC-BFBE-4EB2-BEF0-F110631CC4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17" y="141220"/>
            <a:ext cx="3063246" cy="204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114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F7C0CB6C-E387-A741-B44B-7F2E393883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1849" y="3002068"/>
            <a:ext cx="4089400" cy="3441700"/>
          </a:xfrm>
          <a:prstGeom prst="rect">
            <a:avLst/>
          </a:prstGeom>
        </p:spPr>
      </p:pic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3F41BB30-6014-FD46-8B36-95287169EDAE}"/>
              </a:ext>
            </a:extLst>
          </p:cNvPr>
          <p:cNvGraphicFramePr>
            <a:graphicFrameLocks noGrp="1"/>
          </p:cNvGraphicFramePr>
          <p:nvPr/>
        </p:nvGraphicFramePr>
        <p:xfrm>
          <a:off x="4676149" y="2041948"/>
          <a:ext cx="4890053" cy="960120"/>
        </p:xfrm>
        <a:graphic>
          <a:graphicData uri="http://schemas.openxmlformats.org/drawingml/2006/table">
            <a:tbl>
              <a:tblPr/>
              <a:tblGrid>
                <a:gridCol w="2452789">
                  <a:extLst>
                    <a:ext uri="{9D8B030D-6E8A-4147-A177-3AD203B41FA5}">
                      <a16:colId xmlns:a16="http://schemas.microsoft.com/office/drawing/2014/main" val="1223414321"/>
                    </a:ext>
                  </a:extLst>
                </a:gridCol>
                <a:gridCol w="2437264">
                  <a:extLst>
                    <a:ext uri="{9D8B030D-6E8A-4147-A177-3AD203B41FA5}">
                      <a16:colId xmlns:a16="http://schemas.microsoft.com/office/drawing/2014/main" val="1082280106"/>
                    </a:ext>
                  </a:extLst>
                </a:gridCol>
              </a:tblGrid>
              <a:tr h="234765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2019</a:t>
                      </a:r>
                      <a:endParaRPr lang="it-IT" sz="160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96</a:t>
                      </a:r>
                      <a:endParaRPr lang="it-IT" sz="160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396309"/>
                  </a:ext>
                </a:extLst>
              </a:tr>
              <a:tr h="234765">
                <a:tc>
                  <a:txBody>
                    <a:bodyPr/>
                    <a:lstStyle/>
                    <a:p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2020</a:t>
                      </a:r>
                      <a:endParaRPr lang="it-IT" sz="160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112</a:t>
                      </a:r>
                      <a:endParaRPr lang="it-IT" sz="160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934152"/>
                  </a:ext>
                </a:extLst>
              </a:tr>
              <a:tr h="234765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2021</a:t>
                      </a:r>
                      <a:endParaRPr lang="it-IT" sz="160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128</a:t>
                      </a:r>
                      <a:endParaRPr lang="it-IT" sz="160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907960"/>
                  </a:ext>
                </a:extLst>
              </a:tr>
            </a:tbl>
          </a:graphicData>
        </a:graphic>
      </p:graphicFrame>
      <p:pic>
        <p:nvPicPr>
          <p:cNvPr id="6" name="Immagine 5">
            <a:extLst>
              <a:ext uri="{FF2B5EF4-FFF2-40B4-BE49-F238E27FC236}">
                <a16:creationId xmlns:a16="http://schemas.microsoft.com/office/drawing/2014/main" id="{B92D37DF-78F6-2C4E-A3EF-0FE39CC6E5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240" y="528973"/>
            <a:ext cx="2400300" cy="16002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BDA78947-B541-C148-9991-F8089C9D1B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4037" y="2811568"/>
            <a:ext cx="3987800" cy="3822700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E9EB40DF-1E17-F741-A63A-DE85E1B98A73}"/>
              </a:ext>
            </a:extLst>
          </p:cNvPr>
          <p:cNvSpPr txBox="1"/>
          <p:nvPr/>
        </p:nvSpPr>
        <p:spPr>
          <a:xfrm>
            <a:off x="3494390" y="1038668"/>
            <a:ext cx="7556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Bookman Old Style" panose="02050604050505020204" pitchFamily="18" charset="0"/>
              </a:rPr>
              <a:t>Rete Dafne Sardegna</a:t>
            </a:r>
            <a:r>
              <a:rPr lang="it-IT" sz="2800" dirty="0">
                <a:latin typeface="Bookman Old Style" panose="02050604050505020204" pitchFamily="18" charset="0"/>
              </a:rPr>
              <a:t>: Accessi al servizio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55E3DA4-6E1D-4889-AAB8-5BD7EF368767}"/>
              </a:ext>
            </a:extLst>
          </p:cNvPr>
          <p:cNvSpPr txBox="1"/>
          <p:nvPr/>
        </p:nvSpPr>
        <p:spPr>
          <a:xfrm>
            <a:off x="7048072" y="1672616"/>
            <a:ext cx="760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Bookman Old Style" panose="02050604050505020204" pitchFamily="18" charset="0"/>
              </a:rPr>
              <a:t>336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A8EE302-A054-4497-9DFB-045A2DA31C17}"/>
              </a:ext>
            </a:extLst>
          </p:cNvPr>
          <p:cNvSpPr txBox="1"/>
          <p:nvPr/>
        </p:nvSpPr>
        <p:spPr>
          <a:xfrm>
            <a:off x="4756935" y="1672616"/>
            <a:ext cx="135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Bookman Old Style" panose="02050604050505020204" pitchFamily="18" charset="0"/>
              </a:rPr>
              <a:t>TOTALE</a:t>
            </a:r>
          </a:p>
        </p:txBody>
      </p:sp>
    </p:spTree>
    <p:extLst>
      <p:ext uri="{BB962C8B-B14F-4D97-AF65-F5344CB8AC3E}">
        <p14:creationId xmlns:p14="http://schemas.microsoft.com/office/powerpoint/2010/main" val="3622448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4768272D-82A7-1A44-9F5D-3834F26678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135815"/>
              </p:ext>
            </p:extLst>
          </p:nvPr>
        </p:nvGraphicFramePr>
        <p:xfrm>
          <a:off x="366415" y="2523815"/>
          <a:ext cx="2380749" cy="640080"/>
        </p:xfrm>
        <a:graphic>
          <a:graphicData uri="http://schemas.openxmlformats.org/drawingml/2006/table">
            <a:tbl>
              <a:tblPr/>
              <a:tblGrid>
                <a:gridCol w="1177844">
                  <a:extLst>
                    <a:ext uri="{9D8B030D-6E8A-4147-A177-3AD203B41FA5}">
                      <a16:colId xmlns:a16="http://schemas.microsoft.com/office/drawing/2014/main" val="2016278758"/>
                    </a:ext>
                  </a:extLst>
                </a:gridCol>
                <a:gridCol w="1202905">
                  <a:extLst>
                    <a:ext uri="{9D8B030D-6E8A-4147-A177-3AD203B41FA5}">
                      <a16:colId xmlns:a16="http://schemas.microsoft.com/office/drawing/2014/main" val="4054130076"/>
                    </a:ext>
                  </a:extLst>
                </a:gridCol>
              </a:tblGrid>
              <a:tr h="219046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MASCHI</a:t>
                      </a:r>
                      <a:endParaRPr lang="it-IT" sz="160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27</a:t>
                      </a:r>
                      <a:endParaRPr lang="it-IT" sz="160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088512"/>
                  </a:ext>
                </a:extLst>
              </a:tr>
              <a:tr h="219046">
                <a:tc>
                  <a:txBody>
                    <a:bodyPr/>
                    <a:lstStyle/>
                    <a:p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FEMMINE</a:t>
                      </a:r>
                      <a:endParaRPr lang="it-IT" sz="160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69</a:t>
                      </a:r>
                      <a:endParaRPr lang="it-IT" sz="160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573190"/>
                  </a:ext>
                </a:extLst>
              </a:tr>
            </a:tbl>
          </a:graphicData>
        </a:graphic>
      </p:graphicFrame>
      <p:pic>
        <p:nvPicPr>
          <p:cNvPr id="3" name="Immagine 2">
            <a:extLst>
              <a:ext uri="{FF2B5EF4-FFF2-40B4-BE49-F238E27FC236}">
                <a16:creationId xmlns:a16="http://schemas.microsoft.com/office/drawing/2014/main" id="{2525FFE2-D80E-6A40-9A11-BCFAFEBEC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3377" y="3854583"/>
            <a:ext cx="3588444" cy="2839454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60F1B361-C520-FA4E-8D3E-CC07FF18E7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9946" y="3854583"/>
            <a:ext cx="3592764" cy="2834044"/>
          </a:xfrm>
          <a:prstGeom prst="rect">
            <a:avLst/>
          </a:prstGeom>
        </p:spPr>
      </p:pic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F8A60E9F-8D5C-4D48-9E06-A12A8CDEA7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34524"/>
              </p:ext>
            </p:extLst>
          </p:nvPr>
        </p:nvGraphicFramePr>
        <p:xfrm>
          <a:off x="4490704" y="2523815"/>
          <a:ext cx="2695074" cy="640080"/>
        </p:xfrm>
        <a:graphic>
          <a:graphicData uri="http://schemas.openxmlformats.org/drawingml/2006/table">
            <a:tbl>
              <a:tblPr/>
              <a:tblGrid>
                <a:gridCol w="1347537">
                  <a:extLst>
                    <a:ext uri="{9D8B030D-6E8A-4147-A177-3AD203B41FA5}">
                      <a16:colId xmlns:a16="http://schemas.microsoft.com/office/drawing/2014/main" val="2044339387"/>
                    </a:ext>
                  </a:extLst>
                </a:gridCol>
                <a:gridCol w="1347537">
                  <a:extLst>
                    <a:ext uri="{9D8B030D-6E8A-4147-A177-3AD203B41FA5}">
                      <a16:colId xmlns:a16="http://schemas.microsoft.com/office/drawing/2014/main" val="3196240601"/>
                    </a:ext>
                  </a:extLst>
                </a:gridCol>
              </a:tblGrid>
              <a:tr h="265066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MASCHI</a:t>
                      </a:r>
                      <a:endParaRPr lang="it-IT" sz="160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26</a:t>
                      </a:r>
                      <a:endParaRPr lang="it-IT" sz="160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57575"/>
                  </a:ext>
                </a:extLst>
              </a:tr>
              <a:tr h="265066">
                <a:tc>
                  <a:txBody>
                    <a:bodyPr/>
                    <a:lstStyle/>
                    <a:p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FEMMINE</a:t>
                      </a:r>
                      <a:endParaRPr lang="it-IT" sz="160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86</a:t>
                      </a:r>
                      <a:endParaRPr lang="it-IT" sz="160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6823483"/>
                  </a:ext>
                </a:extLst>
              </a:tr>
            </a:tbl>
          </a:graphicData>
        </a:graphic>
      </p:graphicFrame>
      <p:pic>
        <p:nvPicPr>
          <p:cNvPr id="6" name="Immagine 5">
            <a:extLst>
              <a:ext uri="{FF2B5EF4-FFF2-40B4-BE49-F238E27FC236}">
                <a16:creationId xmlns:a16="http://schemas.microsoft.com/office/drawing/2014/main" id="{12506C3D-AF33-8641-A895-6DAEB1DA46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7589" y="3854583"/>
            <a:ext cx="3527422" cy="2771545"/>
          </a:xfrm>
          <a:prstGeom prst="rect">
            <a:avLst/>
          </a:prstGeom>
        </p:spPr>
      </p:pic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74D995FA-965A-EC4B-86DC-A19A882636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913212"/>
              </p:ext>
            </p:extLst>
          </p:nvPr>
        </p:nvGraphicFramePr>
        <p:xfrm>
          <a:off x="8779041" y="2523815"/>
          <a:ext cx="2338138" cy="640080"/>
        </p:xfrm>
        <a:graphic>
          <a:graphicData uri="http://schemas.openxmlformats.org/drawingml/2006/table">
            <a:tbl>
              <a:tblPr/>
              <a:tblGrid>
                <a:gridCol w="1169069">
                  <a:extLst>
                    <a:ext uri="{9D8B030D-6E8A-4147-A177-3AD203B41FA5}">
                      <a16:colId xmlns:a16="http://schemas.microsoft.com/office/drawing/2014/main" val="1437241254"/>
                    </a:ext>
                  </a:extLst>
                </a:gridCol>
                <a:gridCol w="1169069">
                  <a:extLst>
                    <a:ext uri="{9D8B030D-6E8A-4147-A177-3AD203B41FA5}">
                      <a16:colId xmlns:a16="http://schemas.microsoft.com/office/drawing/2014/main" val="1912946528"/>
                    </a:ext>
                  </a:extLst>
                </a:gridCol>
              </a:tblGrid>
              <a:tr h="271428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MASCHI</a:t>
                      </a:r>
                      <a:endParaRPr lang="it-IT" sz="160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27</a:t>
                      </a:r>
                      <a:endParaRPr lang="it-IT" sz="160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480582"/>
                  </a:ext>
                </a:extLst>
              </a:tr>
              <a:tr h="271428">
                <a:tc>
                  <a:txBody>
                    <a:bodyPr/>
                    <a:lstStyle/>
                    <a:p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FEMMINE</a:t>
                      </a:r>
                      <a:endParaRPr lang="it-IT" sz="160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101</a:t>
                      </a:r>
                      <a:endParaRPr lang="it-IT" sz="160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2500312"/>
                  </a:ext>
                </a:extLst>
              </a:tr>
            </a:tbl>
          </a:graphicData>
        </a:graphic>
      </p:graphicFrame>
      <p:pic>
        <p:nvPicPr>
          <p:cNvPr id="8" name="Immagine 7">
            <a:extLst>
              <a:ext uri="{FF2B5EF4-FFF2-40B4-BE49-F238E27FC236}">
                <a16:creationId xmlns:a16="http://schemas.microsoft.com/office/drawing/2014/main" id="{7CE6E6C9-625F-AD42-859B-F24FDF2C65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820" y="121488"/>
            <a:ext cx="2400300" cy="1600200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A9FC2313-CBA6-0641-999C-051E9F52232B}"/>
              </a:ext>
            </a:extLst>
          </p:cNvPr>
          <p:cNvSpPr/>
          <p:nvPr/>
        </p:nvSpPr>
        <p:spPr>
          <a:xfrm>
            <a:off x="848903" y="2087824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6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ANNO 2019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D547D00E-3DAE-184D-A122-8BF7467DAAFE}"/>
              </a:ext>
            </a:extLst>
          </p:cNvPr>
          <p:cNvSpPr/>
          <p:nvPr/>
        </p:nvSpPr>
        <p:spPr>
          <a:xfrm>
            <a:off x="5168442" y="2087824"/>
            <a:ext cx="14157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6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ANNO 2020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27AC9004-4E98-844F-B2B3-F2C21B5DF56A}"/>
              </a:ext>
            </a:extLst>
          </p:cNvPr>
          <p:cNvSpPr/>
          <p:nvPr/>
        </p:nvSpPr>
        <p:spPr>
          <a:xfrm>
            <a:off x="8262743" y="2087824"/>
            <a:ext cx="35413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6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ANNO 2021 (AL 1 SETTEMBRE)</a:t>
            </a:r>
          </a:p>
        </p:txBody>
      </p:sp>
    </p:spTree>
    <p:extLst>
      <p:ext uri="{BB962C8B-B14F-4D97-AF65-F5344CB8AC3E}">
        <p14:creationId xmlns:p14="http://schemas.microsoft.com/office/powerpoint/2010/main" val="2876738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59D760C8-3A73-2046-9536-EAECB2CF87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181" y="3489158"/>
            <a:ext cx="3703815" cy="3051676"/>
          </a:xfrm>
          <a:prstGeom prst="rect">
            <a:avLst/>
          </a:prstGeom>
        </p:spPr>
      </p:pic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5A939F0C-24B0-084D-8388-E12DD4A41D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433553"/>
              </p:ext>
            </p:extLst>
          </p:nvPr>
        </p:nvGraphicFramePr>
        <p:xfrm>
          <a:off x="184935" y="1199617"/>
          <a:ext cx="3236335" cy="2209800"/>
        </p:xfrm>
        <a:graphic>
          <a:graphicData uri="http://schemas.openxmlformats.org/drawingml/2006/table">
            <a:tbl>
              <a:tblPr/>
              <a:tblGrid>
                <a:gridCol w="1623305">
                  <a:extLst>
                    <a:ext uri="{9D8B030D-6E8A-4147-A177-3AD203B41FA5}">
                      <a16:colId xmlns:a16="http://schemas.microsoft.com/office/drawing/2014/main" val="591368213"/>
                    </a:ext>
                  </a:extLst>
                </a:gridCol>
                <a:gridCol w="1613030">
                  <a:extLst>
                    <a:ext uri="{9D8B030D-6E8A-4147-A177-3AD203B41FA5}">
                      <a16:colId xmlns:a16="http://schemas.microsoft.com/office/drawing/2014/main" val="145832094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MALTRATTAMENTI CONTRO FAMILIARI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53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4790141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STALKING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16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114647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VIOLENZA SESSUALE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45487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REATI RICOND. BULLISMO E CYBERBULLISMO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18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544287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ALTRO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9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9257410"/>
                  </a:ext>
                </a:extLst>
              </a:tr>
            </a:tbl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465F446C-C4AD-5148-A90F-49D744D6BC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352113"/>
              </p:ext>
            </p:extLst>
          </p:nvPr>
        </p:nvGraphicFramePr>
        <p:xfrm>
          <a:off x="4240585" y="1199617"/>
          <a:ext cx="3236334" cy="2209800"/>
        </p:xfrm>
        <a:graphic>
          <a:graphicData uri="http://schemas.openxmlformats.org/drawingml/2006/table">
            <a:tbl>
              <a:tblPr/>
              <a:tblGrid>
                <a:gridCol w="1623304">
                  <a:extLst>
                    <a:ext uri="{9D8B030D-6E8A-4147-A177-3AD203B41FA5}">
                      <a16:colId xmlns:a16="http://schemas.microsoft.com/office/drawing/2014/main" val="1305291432"/>
                    </a:ext>
                  </a:extLst>
                </a:gridCol>
                <a:gridCol w="1613030">
                  <a:extLst>
                    <a:ext uri="{9D8B030D-6E8A-4147-A177-3AD203B41FA5}">
                      <a16:colId xmlns:a16="http://schemas.microsoft.com/office/drawing/2014/main" val="1835181286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MALTRATTAMENTI CONTRO FAMILIARI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60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751756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STALKING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6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884768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VIOLENZA SESSUALE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13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5373705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REATI RICOND. BULLISMO E CYBERBULLISMO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11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649964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ALTRO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6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9963288"/>
                  </a:ext>
                </a:extLst>
              </a:tr>
            </a:tbl>
          </a:graphicData>
        </a:graphic>
      </p:graphicFrame>
      <p:sp>
        <p:nvSpPr>
          <p:cNvPr id="9" name="Rettangolo 8">
            <a:extLst>
              <a:ext uri="{FF2B5EF4-FFF2-40B4-BE49-F238E27FC236}">
                <a16:creationId xmlns:a16="http://schemas.microsoft.com/office/drawing/2014/main" id="{BA53D234-63E4-9342-8B72-878E979927D6}"/>
              </a:ext>
            </a:extLst>
          </p:cNvPr>
          <p:cNvSpPr/>
          <p:nvPr/>
        </p:nvSpPr>
        <p:spPr>
          <a:xfrm>
            <a:off x="1157355" y="830285"/>
            <a:ext cx="13163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4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REATI 2019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FEFEFADB-1591-B04D-AC27-1F9AD557FD06}"/>
              </a:ext>
            </a:extLst>
          </p:cNvPr>
          <p:cNvSpPr/>
          <p:nvPr/>
        </p:nvSpPr>
        <p:spPr>
          <a:xfrm>
            <a:off x="5318537" y="830285"/>
            <a:ext cx="13163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4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REATI 2020</a:t>
            </a:r>
          </a:p>
        </p:txBody>
      </p:sp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5C7A838B-F26B-1D48-BBAE-02F0DB0482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520882"/>
              </p:ext>
            </p:extLst>
          </p:nvPr>
        </p:nvGraphicFramePr>
        <p:xfrm>
          <a:off x="8401743" y="1187856"/>
          <a:ext cx="3236335" cy="2191410"/>
        </p:xfrm>
        <a:graphic>
          <a:graphicData uri="http://schemas.openxmlformats.org/drawingml/2006/table">
            <a:tbl>
              <a:tblPr/>
              <a:tblGrid>
                <a:gridCol w="1623305">
                  <a:extLst>
                    <a:ext uri="{9D8B030D-6E8A-4147-A177-3AD203B41FA5}">
                      <a16:colId xmlns:a16="http://schemas.microsoft.com/office/drawing/2014/main" val="695916739"/>
                    </a:ext>
                  </a:extLst>
                </a:gridCol>
                <a:gridCol w="1613030">
                  <a:extLst>
                    <a:ext uri="{9D8B030D-6E8A-4147-A177-3AD203B41FA5}">
                      <a16:colId xmlns:a16="http://schemas.microsoft.com/office/drawing/2014/main" val="2127828772"/>
                    </a:ext>
                  </a:extLst>
                </a:gridCol>
              </a:tblGrid>
              <a:tr h="497790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MALTRATTAMENTI CONTRO FAMILIARI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6261" marR="36261" marT="36261" marB="3626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95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6261" marR="36261" marT="36261" marB="3626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3995472"/>
                  </a:ext>
                </a:extLst>
              </a:tr>
              <a:tr h="204676">
                <a:tc>
                  <a:txBody>
                    <a:bodyPr/>
                    <a:lstStyle/>
                    <a:p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STALKING</a:t>
                      </a:r>
                      <a:endParaRPr lang="it-IT" sz="1200" b="1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6261" marR="36261" marT="36261" marB="3626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7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6261" marR="36261" marT="36261" marB="3626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932190"/>
                  </a:ext>
                </a:extLst>
              </a:tr>
              <a:tr h="351233">
                <a:tc>
                  <a:txBody>
                    <a:bodyPr/>
                    <a:lstStyle/>
                    <a:p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VIOLENZA SESSUALE</a:t>
                      </a:r>
                      <a:endParaRPr lang="it-IT" sz="1200" b="1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6261" marR="36261" marT="36261" marB="3626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10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6261" marR="36261" marT="36261" marB="3626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619899"/>
                  </a:ext>
                </a:extLst>
              </a:tr>
              <a:tr h="587583">
                <a:tc>
                  <a:txBody>
                    <a:bodyPr/>
                    <a:lstStyle/>
                    <a:p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REATI RICOND. BULLISMO E CYBERBULLISMO</a:t>
                      </a:r>
                      <a:endParaRPr lang="it-IT" sz="1200" b="1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6261" marR="36261" marT="36261" marB="3626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14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6261" marR="36261" marT="36261" marB="3626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385227"/>
                  </a:ext>
                </a:extLst>
              </a:tr>
              <a:tr h="204676">
                <a:tc>
                  <a:txBody>
                    <a:bodyPr/>
                    <a:lstStyle/>
                    <a:p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ALTRO</a:t>
                      </a:r>
                      <a:endParaRPr lang="it-IT" sz="1200" b="1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6261" marR="36261" marT="36261" marB="3626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4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it-IT" sz="1200" b="1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36261" marR="36261" marT="36261" marB="36261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0853299"/>
                  </a:ext>
                </a:extLst>
              </a:tr>
            </a:tbl>
          </a:graphicData>
        </a:graphic>
      </p:graphicFrame>
      <p:sp>
        <p:nvSpPr>
          <p:cNvPr id="12" name="Rettangolo 11">
            <a:extLst>
              <a:ext uri="{FF2B5EF4-FFF2-40B4-BE49-F238E27FC236}">
                <a16:creationId xmlns:a16="http://schemas.microsoft.com/office/drawing/2014/main" id="{FB292603-EBED-1946-8A6B-43652D2C386D}"/>
              </a:ext>
            </a:extLst>
          </p:cNvPr>
          <p:cNvSpPr/>
          <p:nvPr/>
        </p:nvSpPr>
        <p:spPr>
          <a:xfrm>
            <a:off x="8463811" y="880079"/>
            <a:ext cx="31742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4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REATI 2021 (AL 1 SETTEMBRE)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E71BD43D-A321-D24A-9BD9-43E26ECF6B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3692" y="-39449"/>
            <a:ext cx="1771386" cy="1177511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E6D18C29-5B2D-400F-9ABE-5DB8E4CD89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3280" y="3543376"/>
            <a:ext cx="4444376" cy="3021177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4ADBF2F5-ECD1-41FF-BD67-D3302E3A8D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11542" y="3543376"/>
            <a:ext cx="3656780" cy="3021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267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645</Words>
  <Application>Microsoft Office PowerPoint</Application>
  <PresentationFormat>Widescreen</PresentationFormat>
  <Paragraphs>140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Mediatori Insieme</dc:creator>
  <cp:lastModifiedBy>Renato Cannella - Fondazione di Sardegna</cp:lastModifiedBy>
  <cp:revision>15</cp:revision>
  <dcterms:created xsi:type="dcterms:W3CDTF">2021-10-13T13:09:17Z</dcterms:created>
  <dcterms:modified xsi:type="dcterms:W3CDTF">2021-10-22T09:11:10Z</dcterms:modified>
</cp:coreProperties>
</file>